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94" r:id="rId11"/>
    <p:sldId id="295" r:id="rId12"/>
    <p:sldId id="285" r:id="rId13"/>
    <p:sldId id="297" r:id="rId14"/>
    <p:sldId id="298" r:id="rId15"/>
    <p:sldId id="299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3C7814-04A8-48A0-BCBB-4F52E21885AA}">
          <p14:sldIdLst>
            <p14:sldId id="282"/>
            <p14:sldId id="292"/>
            <p14:sldId id="293"/>
            <p14:sldId id="283"/>
            <p14:sldId id="291"/>
            <p14:sldId id="284"/>
            <p14:sldId id="294"/>
            <p14:sldId id="295"/>
            <p14:sldId id="285"/>
            <p14:sldId id="297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76" d="100"/>
          <a:sy n="76" d="100"/>
        </p:scale>
        <p:origin x="49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3/13/2024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xmlns="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xmlns="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826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hyperlink" Target="https://www.bing.com/aclk?ld=e8wITPEzwRdFFkIZmO9_qpYjVUCUwvICi_CM57gJwdvGJ3Pr5umAKJr293nqc14UPkN2sp1NmP06rZcWUtAzadt0FRbNEKfwqW2xrYAmHCp9Idr_2i1BqwVOOQtKl1OBw2EHN8a2uWN2gVpMCGElDLNDAkjV4Xc8ZmO-lqRG60PWuhuo3w&amp;u=aHR0cHMlM2ElMmYlMmZ3d3cuYW1hem9uLmluJTJmcyUyZiUzZmllJTNkVVRGOCUyNmtleXdvcmRzJTNkbm9kZW1jdSUyYmVzcDgyNjYlMjZpbmRleCUzZGFwcyUyNnRhZyUzZG1zbm1vYnN0ZGluLTIxJTI2cmVmJTNkcGRfc2xfMnJ6M2o4Z3VzaV9iJTI2YWRncnBpZCUzZDExODc0NzM1ODMzNTg1OTAlMjZodmFkaWQlM2Q3NDIxNzMyMzgyOTc1NCUyNmh2bmV0dyUzZG8lMjZodnFtdCUzZGIlMjZodmJtdCUzZGJiJTI2aHZkZXYlM2RtJTI2aHZsb2NpbnQlM2QlMjZodmxvY3BoeSUzZDE2NzQlMjZodnRhcmdpZCUzZGt3ZC03NDIxNzMwNDg3NDMyMCUzYWxvYy05MCUyNmh5ZGFkY3IlM2QyODgzMF8xOTUwODM5&amp;rlid=120723ba663d1f4f88214673690cd5b0" TargetMode="External"/><Relationship Id="rId4" Type="http://schemas.openxmlformats.org/officeDocument/2006/relationships/hyperlink" Target="https://www.nabto.com/esp8266-for-iot-complete-guid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a-brief-on-dht11-senso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telectronics.com/rain-senso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2F2BFDF-E9F2-4569-A9F2-E1FFCB7FB82D}"/>
              </a:ext>
            </a:extLst>
          </p:cNvPr>
          <p:cNvSpPr txBox="1"/>
          <p:nvPr/>
        </p:nvSpPr>
        <p:spPr>
          <a:xfrm>
            <a:off x="5743574" y="4664946"/>
            <a:ext cx="4057649" cy="1481875"/>
          </a:xfrm>
          <a:prstGeom prst="rect">
            <a:avLst/>
          </a:prstGeom>
          <a:noFill/>
        </p:spPr>
        <p:txBody>
          <a:bodyPr wrap="square" lIns="0" tIns="36000" rIns="0" bIns="0" rtlCol="0" anchor="ctr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en-US" sz="1600" b="1" i="1" dirty="0">
                <a:ea typeface="MV Boli" pitchFamily="2" charset="0"/>
              </a:rPr>
              <a:t>BATCH MEMBERS : </a:t>
            </a:r>
          </a:p>
          <a:p>
            <a:pPr algn="ctr">
              <a:lnSpc>
                <a:spcPts val="1400"/>
              </a:lnSpc>
            </a:pPr>
            <a:endParaRPr lang="en-US" altLang="en-US" sz="1600" b="1" i="1" dirty="0">
              <a:ea typeface="MV Boli" pitchFamily="2" charset="0"/>
            </a:endParaRPr>
          </a:p>
          <a:p>
            <a:pPr>
              <a:lnSpc>
                <a:spcPts val="1400"/>
              </a:lnSpc>
            </a:pPr>
            <a:r>
              <a:rPr lang="en-US" dirty="0"/>
              <a:t>22311879		HARISHKANNA R</a:t>
            </a:r>
          </a:p>
          <a:p>
            <a:pPr>
              <a:lnSpc>
                <a:spcPts val="1400"/>
              </a:lnSpc>
            </a:pPr>
            <a:r>
              <a:rPr lang="en-US" dirty="0"/>
              <a:t>22311885		POOVARASAN M</a:t>
            </a:r>
          </a:p>
          <a:p>
            <a:pPr>
              <a:lnSpc>
                <a:spcPts val="1400"/>
              </a:lnSpc>
            </a:pPr>
            <a:r>
              <a:rPr lang="en-US" dirty="0"/>
              <a:t>22311886		PRADEEP KUMAR R</a:t>
            </a:r>
          </a:p>
          <a:p>
            <a:pPr>
              <a:lnSpc>
                <a:spcPts val="1400"/>
              </a:lnSpc>
            </a:pPr>
            <a:r>
              <a:rPr lang="en-US" dirty="0"/>
              <a:t>22396058	DHARANESH S</a:t>
            </a:r>
          </a:p>
          <a:p>
            <a:pPr>
              <a:lnSpc>
                <a:spcPts val="1400"/>
              </a:lnSpc>
            </a:pPr>
            <a:r>
              <a:rPr lang="en-US" dirty="0"/>
              <a:t>22396059	LOKESHWARAN T</a:t>
            </a:r>
          </a:p>
          <a:p>
            <a:pPr>
              <a:lnSpc>
                <a:spcPts val="1400"/>
              </a:lnSpc>
            </a:pPr>
            <a:r>
              <a:rPr lang="en-US" dirty="0"/>
              <a:t>22396075	SUDHAKAR S</a:t>
            </a:r>
            <a:endParaRPr lang="en-US" sz="1600" b="1" spc="-100" baseline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87" y="3312849"/>
            <a:ext cx="8592917" cy="457200"/>
          </a:xfrm>
        </p:spPr>
        <p:txBody>
          <a:bodyPr/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ARUDINO  BASED WEATHER STATION WITH IOT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xmlns="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22B85-6A1A-4829-9E6A-4A643E12A29D}"/>
              </a:ext>
            </a:extLst>
          </p:cNvPr>
          <p:cNvSpPr txBox="1"/>
          <p:nvPr/>
        </p:nvSpPr>
        <p:spPr>
          <a:xfrm flipH="1">
            <a:off x="467963" y="375569"/>
            <a:ext cx="9333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b="1" i="1" dirty="0">
                <a:latin typeface="Algerian" pitchFamily="82" charset="0"/>
                <a:ea typeface="MV Boli" pitchFamily="2" charset="0"/>
              </a:rPr>
              <a:t>SRI MOOGAMBIGAI POLYTECHNIC COLLEGE MADHAMPATTI</a:t>
            </a:r>
          </a:p>
          <a:p>
            <a:pPr algn="ctr"/>
            <a:r>
              <a:rPr lang="en-US" altLang="en-US" sz="2400" b="1" i="1" dirty="0">
                <a:latin typeface="Algerian" pitchFamily="82" charset="0"/>
                <a:ea typeface="MV Boli" pitchFamily="2" charset="0"/>
              </a:rPr>
              <a:t>DEPARTMENT OF ELECTRICAL AND ELECTROINCS ENGINEERING</a:t>
            </a:r>
          </a:p>
          <a:p>
            <a:endParaRPr lang="en-US" dirty="0"/>
          </a:p>
        </p:txBody>
      </p:sp>
      <p:pic>
        <p:nvPicPr>
          <p:cNvPr id="8" name="Picture 7" descr="E:\pr\LOGO_SMPC.jpg">
            <a:extLst>
              <a:ext uri="{FF2B5EF4-FFF2-40B4-BE49-F238E27FC236}">
                <a16:creationId xmlns:a16="http://schemas.microsoft.com/office/drawing/2014/main" xmlns="" id="{115F23AE-AAAE-4679-81F1-56DBD1B46CE9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32563" y="1508405"/>
            <a:ext cx="1346200" cy="14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78D695-7786-47B6-BDD4-02FAC83ED8E9}"/>
              </a:ext>
            </a:extLst>
          </p:cNvPr>
          <p:cNvSpPr txBox="1"/>
          <p:nvPr/>
        </p:nvSpPr>
        <p:spPr>
          <a:xfrm>
            <a:off x="552450" y="4867275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SUPERVISOR :</a:t>
            </a:r>
          </a:p>
          <a:p>
            <a:pPr lvl="0" algn="ctr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ANBARASAN  R S   </a:t>
            </a:r>
          </a:p>
          <a:p>
            <a:pPr lvl="0" algn="ctr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    (LECTURE/</a:t>
            </a:r>
            <a:r>
              <a:rPr lang="en-US" altLang="en-US" b="1" i="1" dirty="0" err="1">
                <a:latin typeface="Algerian" panose="04020705040A02060702" pitchFamily="82" charset="0"/>
                <a:ea typeface="MV Boli" pitchFamily="2" charset="0"/>
              </a:rPr>
              <a:t>eee</a:t>
            </a:r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)</a:t>
            </a:r>
          </a:p>
          <a:p>
            <a:pPr lvl="0" algn="ctr"/>
            <a:endParaRPr lang="en-US" altLang="en-US" b="1" i="1" dirty="0">
              <a:latin typeface="Algerian" pitchFamily="82" charset="0"/>
              <a:ea typeface="MV Boli" pitchFamily="2" charset="0"/>
            </a:endParaRPr>
          </a:p>
          <a:p>
            <a:pPr lvl="0" algn="ctr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     	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xmlns="" id="{6B72C065-7FA3-4DC5-B025-C4697EF5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075" y="3205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02049" y="1866378"/>
            <a:ext cx="229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Date:06/01/2024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7EBA8A-EC07-4600-BE66-E68AF56C22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E9B3B96E-6B8A-423A-9CA0-3CEECC9F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0" y="851100"/>
            <a:ext cx="9198116" cy="432000"/>
          </a:xfrm>
        </p:spPr>
        <p:txBody>
          <a:bodyPr/>
          <a:lstStyle/>
          <a:p>
            <a:r>
              <a:rPr lang="en-US" dirty="0"/>
              <a:t>Advantage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EDD8E0-8D47-4511-B289-58E6D4338B59}"/>
              </a:ext>
            </a:extLst>
          </p:cNvPr>
          <p:cNvSpPr txBox="1"/>
          <p:nvPr/>
        </p:nvSpPr>
        <p:spPr>
          <a:xfrm>
            <a:off x="982903" y="1962400"/>
            <a:ext cx="65912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Real time data collection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Higher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Wider coverage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Reduced response time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Cost effectiveness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err="1"/>
              <a:t>Incresed</a:t>
            </a:r>
            <a:r>
              <a:rPr lang="en-US" sz="2000" dirty="0"/>
              <a:t> safety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837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81DA2C-D288-4031-8202-707FECFE7E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E8E0867-0E91-40AE-840E-D261F814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3425"/>
            <a:ext cx="9198116" cy="432000"/>
          </a:xfrm>
        </p:spPr>
        <p:txBody>
          <a:bodyPr/>
          <a:lstStyle/>
          <a:p>
            <a:r>
              <a:rPr lang="en-US" dirty="0" err="1"/>
              <a:t>Apllication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C42A52-2317-4998-97CD-D9F98A06E8C9}"/>
              </a:ext>
            </a:extLst>
          </p:cNvPr>
          <p:cNvSpPr txBox="1"/>
          <p:nvPr/>
        </p:nvSpPr>
        <p:spPr>
          <a:xfrm>
            <a:off x="865731" y="1745423"/>
            <a:ext cx="6286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Weather forecasting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Home automation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err="1"/>
              <a:t>Heathcare</a:t>
            </a: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Education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Agriculture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Travel &amp; Tourism</a:t>
            </a:r>
          </a:p>
        </p:txBody>
      </p:sp>
    </p:spTree>
    <p:extLst>
      <p:ext uri="{BB962C8B-B14F-4D97-AF65-F5344CB8AC3E}">
        <p14:creationId xmlns:p14="http://schemas.microsoft.com/office/powerpoint/2010/main" val="251947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C09FE5-D6CC-49A4-84BE-0AEE0678A1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C2062CD2-DD49-49A3-9A08-1D75E0D7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118" y="3429000"/>
            <a:ext cx="3424192" cy="432000"/>
          </a:xfrm>
        </p:spPr>
        <p:txBody>
          <a:bodyPr/>
          <a:lstStyle/>
          <a:p>
            <a:pPr algn="ctr"/>
            <a:r>
              <a:rPr lang="en-US" sz="4800" dirty="0"/>
              <a:t>QUERY!...</a:t>
            </a:r>
          </a:p>
        </p:txBody>
      </p:sp>
    </p:spTree>
    <p:extLst>
      <p:ext uri="{BB962C8B-B14F-4D97-AF65-F5344CB8AC3E}">
        <p14:creationId xmlns:p14="http://schemas.microsoft.com/office/powerpoint/2010/main" val="211024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36" y="582818"/>
            <a:ext cx="6798250" cy="16744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Algerian" pitchFamily="82" charset="0"/>
              </a:rPr>
              <a:t>INTRODUCTION</a:t>
            </a:r>
            <a:br>
              <a:rPr lang="en-US" dirty="0">
                <a:solidFill>
                  <a:schemeClr val="bg2"/>
                </a:solidFill>
                <a:latin typeface="Algerian" pitchFamily="82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264" y="2257288"/>
            <a:ext cx="9115125" cy="374855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 Arduino weather station with IoT capabilities is a project that involves creating a device to monitor and collect weather-related data using Arduino microcontrollers and sensors, and then transmitting this data to the Internet for remote access and analysis.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 The combination of Arduino and IoT technology allows for the creation of a versatile weather monitoring system.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DBC8D7-CB4A-4600-A239-A69907ACBFA9}"/>
              </a:ext>
            </a:extLst>
          </p:cNvPr>
          <p:cNvPicPr/>
          <p:nvPr/>
        </p:nvPicPr>
        <p:blipFill rotWithShape="1">
          <a:blip r:embed="rId5"/>
          <a:srcRect l="23705" r="25070"/>
          <a:stretch/>
        </p:blipFill>
        <p:spPr bwMode="auto">
          <a:xfrm rot="16200000">
            <a:off x="2185421" y="-969677"/>
            <a:ext cx="5678904" cy="879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7" y="666000"/>
            <a:ext cx="5184913" cy="432000"/>
          </a:xfrm>
        </p:spPr>
        <p:txBody>
          <a:bodyPr/>
          <a:lstStyle/>
          <a:p>
            <a:r>
              <a:rPr lang="en-US" dirty="0"/>
              <a:t>COMPONENTS REQUIRED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1306" y="1722922"/>
            <a:ext cx="7180446" cy="4244741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ARUDINO CONTROLLER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WIFI MODULE(ESP8266)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TEMPERATURE SENSOR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HIUMDITY SENSOR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RAIN WATER SENSOR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POWER SUPPLY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LCD DISPLAY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b="1" dirty="0"/>
          </a:p>
          <a:p>
            <a:pPr algn="just"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xmlns="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ARUDINO CONTROLLER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389" y="1020278"/>
            <a:ext cx="7030804" cy="540572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Arduino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  is an open-source hardware and software company, project, and user community that designs and manufactures single-board microcontrollers and microcontroller kits for building digital devices.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Its hardware products are licensed under a CC BY-SA license, while the software is licensed under the GNU Lesser General Public License (LGPL) or the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The microcontrollers can be programmed using the C and C++ programming languages, using a standard API which is also known as the 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Arduino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Progrmming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Language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, inspired  by the Processing language and used with a modified version of the Processing IDE.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In addition to using traditional compiler tool chains, the Arduino project provides  an integrated development environment (IDE) and a command line tool developed in Go.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E738839D-E00F-4E0D-9369-FEFF474D69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82" r="2482"/>
          <a:stretch>
            <a:fillRect/>
          </a:stretch>
        </p:blipFill>
        <p:spPr>
          <a:xfrm>
            <a:off x="7560193" y="1344803"/>
            <a:ext cx="3737526" cy="3933645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83873"/>
            <a:ext cx="9198000" cy="432000"/>
          </a:xfrm>
        </p:spPr>
        <p:txBody>
          <a:bodyPr/>
          <a:lstStyle/>
          <a:p>
            <a:r>
              <a:rPr lang="en-US" dirty="0"/>
              <a:t>ESP8266(WIFI MODULE)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5468486" cy="539375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The ESP8266 is a low-cost Wi-Fi microchip with built-in TCP/IP networking software and microcontroller capability, produced by </a:t>
            </a:r>
            <a:r>
              <a:rPr lang="en-US" dirty="0" err="1">
                <a:solidFill>
                  <a:schemeClr val="accent1"/>
                </a:solidFill>
                <a:hlinkClick r:id="rId3"/>
              </a:rPr>
              <a:t>Espressif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  Systems in </a:t>
            </a:r>
            <a:r>
              <a:rPr lang="en-US" dirty="0" err="1">
                <a:solidFill>
                  <a:schemeClr val="accent1"/>
                </a:solidFill>
                <a:hlinkClick r:id="rId3"/>
              </a:rPr>
              <a:t>Shanghai,China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chemeClr val="accent1"/>
                </a:solidFill>
              </a:rPr>
              <a:t>The ESP8266 community created an add-on for the Arduino IDE that allows you to program the ESP8266 using the Arduino IDE and its programming language.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chemeClr val="accent1"/>
                </a:solidFill>
                <a:hlinkClick r:id="rId4"/>
              </a:rPr>
              <a:t>This makes it a popular choice for IoT applications given its low cost, small size, and adaptability with embedded devices</a:t>
            </a:r>
            <a:endParaRPr lang="en-US" i="0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 </a:t>
            </a:r>
            <a:r>
              <a:rPr lang="en-US" i="0" dirty="0">
                <a:hlinkClick r:id="rId5"/>
              </a:rPr>
              <a:t>It was popularized in the English-speaking maker community in August 2014 via the ESP-01 module, made by a third-party manufacturer Ai-Thinker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DF17C07-A510-4AAE-9D4A-39A058EB3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716" y="1514475"/>
            <a:ext cx="3571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2061"/>
            <a:ext cx="9198116" cy="432000"/>
          </a:xfrm>
        </p:spPr>
        <p:txBody>
          <a:bodyPr/>
          <a:lstStyle/>
          <a:p>
            <a:r>
              <a:rPr lang="en-US" dirty="0"/>
              <a:t>DHT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107391"/>
            <a:ext cx="9198116" cy="6098478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/>
            </a:r>
            <a:br>
              <a:rPr lang="en-US" dirty="0"/>
            </a:br>
            <a:r>
              <a:rPr lang="en-US" i="0" u="sng" dirty="0"/>
              <a:t>The DHT sensor, which stands for Digital Humidity and Temperature, is a low-cost digital sensor used for sensing temperature and humidity.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 </a:t>
            </a:r>
            <a:r>
              <a:rPr lang="en-US" i="0" dirty="0">
                <a:hlinkClick r:id="rId3"/>
              </a:rPr>
              <a:t>It can be easily interfaced with any microcontroller such as Arduino, Raspberry Pi, etc., to measure humidity and temperature instantaneously</a:t>
            </a:r>
            <a:r>
              <a:rPr lang="en-US" i="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There are two main types of DHT sensors: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 DHT11 and DHT22. Both sensors are very similar,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 but the DHT22 is more accurate and has a wider range of temperature and humidity.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The DHT11 sensor can either be purchased as a sensor or as a module.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The sensor comes with a 4-pin package out of which only three pins will be used whereas the module will come with three pins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DE3887-EBF9-468C-8901-667B2B628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290" y="4950038"/>
            <a:ext cx="3767138" cy="17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/>
          <a:lstStyle/>
          <a:p>
            <a:r>
              <a:rPr lang="en-US" dirty="0"/>
              <a:t>RAIN WATER SENSOR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69518E2-21BB-4D49-A03D-9FF83C08C9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5668074"/>
          </a:xfrm>
        </p:spPr>
        <p:txBody>
          <a:bodyPr/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i="0" dirty="0">
                <a:solidFill>
                  <a:srgbClr val="111111"/>
                </a:solidFill>
                <a:latin typeface="-apple-system"/>
                <a:hlinkClick r:id="rId3"/>
              </a:rPr>
              <a:t>A rain sensor, also known as a raindrop sensor, is a device used to detect rainfall</a:t>
            </a:r>
            <a:endParaRPr lang="en-US" altLang="en-US" i="0" dirty="0">
              <a:solidFill>
                <a:srgbClr val="111111"/>
              </a:solidFill>
              <a:latin typeface="-apple-system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i="0" dirty="0"/>
              <a:t>The rain sensor is used in various fields like automation, irrigation, automobiles, communication, etc.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i="0" dirty="0"/>
              <a:t> It is used as a water preservation device and is connected to the irrigation system to shut down the system in the event of rainfall. 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i="0" dirty="0"/>
              <a:t>This sensor is used to guard the internal parts of an automobile against the rainfall as well as to support the regular windscreen wiper’s mode.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i="0" dirty="0"/>
              <a:t> This sensor is used in specialized satellite communications aerials for activating a rain blower over the opening of the aerial feed, to get rid of water droplets from the mylar wrap to keep pressurized as well as dry air within the waveguides</a:t>
            </a:r>
            <a:r>
              <a:rPr lang="en-US" i="0" baseline="30000" dirty="0"/>
              <a:t>2</a:t>
            </a:r>
            <a:r>
              <a:rPr lang="en-US" i="0" dirty="0"/>
              <a:t>.</a:t>
            </a:r>
            <a:endParaRPr lang="en-US" altLang="en-US" i="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9B1CB35-A76E-4CA8-BEDE-68ECA1489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3990024"/>
            <a:ext cx="26860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6" y="1838325"/>
            <a:ext cx="8215313" cy="3362325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A display device is an output device which is for </a:t>
            </a:r>
          </a:p>
          <a:p>
            <a:pPr algn="just"/>
            <a:r>
              <a:rPr lang="en-US" sz="2400" dirty="0"/>
              <a:t>    presentation of information in visual or </a:t>
            </a:r>
          </a:p>
          <a:p>
            <a:pPr algn="just"/>
            <a:r>
              <a:rPr lang="en-US" sz="2400" dirty="0"/>
              <a:t>    tactile form.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 When the input information is supplied has an </a:t>
            </a:r>
          </a:p>
          <a:p>
            <a:pPr algn="just"/>
            <a:r>
              <a:rPr lang="en-US" sz="2400" dirty="0"/>
              <a:t>    electrical signal the display is called an </a:t>
            </a:r>
          </a:p>
          <a:p>
            <a:pPr algn="just"/>
            <a:r>
              <a:rPr lang="en-US" sz="2400" dirty="0"/>
              <a:t>    electronic display.</a:t>
            </a:r>
          </a:p>
          <a:p>
            <a:pPr algn="just"/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2A762A-E60D-4B8B-98D6-B787E30BA18A}"/>
              </a:ext>
            </a:extLst>
          </p:cNvPr>
          <p:cNvSpPr txBox="1"/>
          <p:nvPr/>
        </p:nvSpPr>
        <p:spPr>
          <a:xfrm>
            <a:off x="800100" y="482902"/>
            <a:ext cx="453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LCD DISPLAY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306</Words>
  <Application>Microsoft Office PowerPoint</Application>
  <PresentationFormat>Widescreen</PresentationFormat>
  <Paragraphs>97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Algerian</vt:lpstr>
      <vt:lpstr>-apple-system</vt:lpstr>
      <vt:lpstr>Arial</vt:lpstr>
      <vt:lpstr>Arial Black</vt:lpstr>
      <vt:lpstr>Calibri</vt:lpstr>
      <vt:lpstr>Corbel</vt:lpstr>
      <vt:lpstr>Courier New</vt:lpstr>
      <vt:lpstr>MV Boli</vt:lpstr>
      <vt:lpstr>Palatino Linotype</vt:lpstr>
      <vt:lpstr>Times New Roman</vt:lpstr>
      <vt:lpstr>Office Theme</vt:lpstr>
      <vt:lpstr>ARUDINO  BASED WEATHER STATION WITH IOT</vt:lpstr>
      <vt:lpstr>INTRODUCTION </vt:lpstr>
      <vt:lpstr>PowerPoint Presentation</vt:lpstr>
      <vt:lpstr>COMPONENTS REQUIRED </vt:lpstr>
      <vt:lpstr>ARUDINO CONTROLLER </vt:lpstr>
      <vt:lpstr>ESP8266(WIFI MODULE)</vt:lpstr>
      <vt:lpstr>DHT SENSOR</vt:lpstr>
      <vt:lpstr>RAIN WATER SENSOR</vt:lpstr>
      <vt:lpstr>Image SLide</vt:lpstr>
      <vt:lpstr>Advantage </vt:lpstr>
      <vt:lpstr>Apllication</vt:lpstr>
      <vt:lpstr>QUERY!...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2024-02-11T17:38:27Z</dcterms:created>
  <dcterms:modified xsi:type="dcterms:W3CDTF">2024-03-14T00:26:16Z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